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92" r:id="rId5"/>
    <p:sldId id="276" r:id="rId6"/>
    <p:sldId id="284" r:id="rId7"/>
    <p:sldId id="275" r:id="rId8"/>
    <p:sldId id="288" r:id="rId9"/>
    <p:sldId id="297" r:id="rId10"/>
    <p:sldId id="285" r:id="rId11"/>
    <p:sldId id="289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6992"/>
    <a:srgbClr val="AEC2D8"/>
    <a:srgbClr val="98432A"/>
    <a:srgbClr val="D84400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5634"/>
  </p:normalViewPr>
  <p:slideViewPr>
    <p:cSldViewPr snapToGrid="0" showGuides="1">
      <p:cViewPr varScale="1">
        <p:scale>
          <a:sx n="78" d="100"/>
          <a:sy n="78" d="100"/>
        </p:scale>
        <p:origin x="869" y="72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10/13/2023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87834D1B-A726-18FB-799A-8294A1FE8A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63B9152-B336-5993-1C67-48946279B0E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253B2-FD87-4AAE-AF69-14FE02FB4D05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598999B6-0E65-F457-D4BF-F96BE9F9A9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76FEA9E-549C-DA0D-8B3C-832BF1072B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EDBB3-C345-4EAB-AB5D-9FB3AF589CF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Slide Image Placeholder 11">
            <a:extLst>
              <a:ext uri="{FF2B5EF4-FFF2-40B4-BE49-F238E27FC236}">
                <a16:creationId xmlns:a16="http://schemas.microsoft.com/office/drawing/2014/main" id="{F627E2FE-9CC2-836E-40FC-1A1183B951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13B0C97-27B2-A894-9DEA-82E460C91F1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431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390635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5984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584862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074462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375507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7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82917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8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416909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rgbClr val="44678D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 noProof="0"/>
              <a:t>Click icon to add picture</a:t>
            </a:r>
            <a:endParaRPr lang="en-US" altLang="zh-CN" noProof="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984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 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tx2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noProof="0" dirty="0"/>
              <a:t>Click to edit </a:t>
            </a:r>
            <a:r>
              <a:rPr lang="en-US" altLang="zh-CN" noProof="0" dirty="0"/>
              <a:t>Text </a:t>
            </a:r>
            <a:r>
              <a:rPr lang="en-US" noProof="0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2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noProof="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/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203" y="351607"/>
            <a:ext cx="8819442" cy="1123929"/>
          </a:xfrm>
        </p:spPr>
        <p:txBody>
          <a:bodyPr/>
          <a:lstStyle/>
          <a:p>
            <a:r>
              <a:rPr lang="en-US" altLang="zh-CN" dirty="0"/>
              <a:t>Arvind Kejriwal: A Visionary Leader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52203" y="2718887"/>
            <a:ext cx="5369707" cy="3325271"/>
          </a:xfrm>
        </p:spPr>
        <p:txBody>
          <a:bodyPr/>
          <a:lstStyle/>
          <a:p>
            <a:r>
              <a:rPr lang="en-US" dirty="0"/>
              <a:t>Presenters:</a:t>
            </a:r>
          </a:p>
          <a:p>
            <a:r>
              <a:rPr lang="en-US" dirty="0" err="1"/>
              <a:t>Aunindya</a:t>
            </a:r>
            <a:r>
              <a:rPr lang="en-US" dirty="0"/>
              <a:t> </a:t>
            </a:r>
            <a:r>
              <a:rPr lang="en-US" dirty="0" err="1"/>
              <a:t>Prosad</a:t>
            </a:r>
            <a:r>
              <a:rPr lang="en-US" dirty="0"/>
              <a:t> Saha    202114014</a:t>
            </a:r>
          </a:p>
          <a:p>
            <a:r>
              <a:rPr lang="en-US" dirty="0"/>
              <a:t>Anika </a:t>
            </a:r>
            <a:r>
              <a:rPr lang="en-US" dirty="0" err="1"/>
              <a:t>Tasnim</a:t>
            </a:r>
            <a:r>
              <a:rPr lang="en-US" dirty="0"/>
              <a:t>                 202214008</a:t>
            </a:r>
          </a:p>
          <a:p>
            <a:r>
              <a:rPr lang="en-US" dirty="0"/>
              <a:t>Maisha </a:t>
            </a:r>
            <a:r>
              <a:rPr lang="en-US" dirty="0" err="1"/>
              <a:t>Nanjeeba</a:t>
            </a:r>
            <a:r>
              <a:rPr lang="en-US" dirty="0"/>
              <a:t>            202214033</a:t>
            </a:r>
          </a:p>
          <a:p>
            <a:r>
              <a:rPr lang="en-US" dirty="0"/>
              <a:t>Md. </a:t>
            </a:r>
            <a:r>
              <a:rPr lang="en-US" dirty="0" err="1"/>
              <a:t>Nahul</a:t>
            </a:r>
            <a:r>
              <a:rPr lang="en-US" dirty="0"/>
              <a:t> Rahman         202214049</a:t>
            </a:r>
          </a:p>
          <a:p>
            <a:r>
              <a:rPr lang="en-US" dirty="0" err="1"/>
              <a:t>Mst</a:t>
            </a:r>
            <a:r>
              <a:rPr lang="en-US" dirty="0"/>
              <a:t>. Nusrat Jahan           202214072</a:t>
            </a:r>
          </a:p>
          <a:p>
            <a:r>
              <a:rPr lang="en-US" dirty="0" err="1"/>
              <a:t>Sumaiya</a:t>
            </a:r>
            <a:r>
              <a:rPr lang="en-US" dirty="0"/>
              <a:t> </a:t>
            </a:r>
            <a:r>
              <a:rPr lang="en-US" dirty="0" err="1"/>
              <a:t>Yeasmin</a:t>
            </a:r>
            <a:r>
              <a:rPr lang="en-US" dirty="0"/>
              <a:t>            202214102</a:t>
            </a:r>
          </a:p>
          <a:p>
            <a:r>
              <a:rPr lang="en-US" dirty="0"/>
              <a:t>Suraiya </a:t>
            </a:r>
            <a:r>
              <a:rPr lang="en-US" dirty="0" err="1"/>
              <a:t>Mustari</a:t>
            </a:r>
            <a:r>
              <a:rPr lang="en-US" dirty="0"/>
              <a:t> </a:t>
            </a:r>
            <a:r>
              <a:rPr lang="en-US" dirty="0" err="1"/>
              <a:t>Labiba</a:t>
            </a:r>
            <a:r>
              <a:rPr lang="en-US" dirty="0"/>
              <a:t>    202214103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40D4B89-7713-E45E-C8C1-9282A25E2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133104" y="159284"/>
            <a:ext cx="813090" cy="85343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5122" name="Picture 2" descr="Military Institute of Science and Technology - Wikipedia">
            <a:extLst>
              <a:ext uri="{FF2B5EF4-FFF2-40B4-BE49-F238E27FC236}">
                <a16:creationId xmlns:a16="http://schemas.microsoft.com/office/drawing/2014/main" id="{5796C370-3BCD-18A3-AD99-826BAAAF7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954" y="322110"/>
            <a:ext cx="583390" cy="527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E9A49D-E9F7-F8CE-77EC-8783ADD963B1}"/>
              </a:ext>
            </a:extLst>
          </p:cNvPr>
          <p:cNvSpPr txBox="1"/>
          <p:nvPr/>
        </p:nvSpPr>
        <p:spPr>
          <a:xfrm>
            <a:off x="1552203" y="1428132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Leadership and Management [GELM-275]</a:t>
            </a:r>
          </a:p>
          <a:p>
            <a:r>
              <a:rPr lang="en-US" sz="1100" dirty="0">
                <a:solidFill>
                  <a:schemeClr val="bg1"/>
                </a:solidFill>
              </a:rPr>
              <a:t>Submitted To : Brig Gen Md Mahboob Sarwar</a:t>
            </a:r>
          </a:p>
        </p:txBody>
      </p:sp>
      <p:pic>
        <p:nvPicPr>
          <p:cNvPr id="5124" name="Picture 4" descr="Mechanical engineer to doctor: Know how educated the Chief Ministers of  India are">
            <a:extLst>
              <a:ext uri="{FF2B5EF4-FFF2-40B4-BE49-F238E27FC236}">
                <a16:creationId xmlns:a16="http://schemas.microsoft.com/office/drawing/2014/main" id="{8C77ADA9-7D47-6835-3263-3BDC37ADCB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" t="1033" r="1188" b="11484"/>
          <a:stretch/>
        </p:blipFill>
        <p:spPr bwMode="auto">
          <a:xfrm>
            <a:off x="6592686" y="1534100"/>
            <a:ext cx="4655268" cy="236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84D33A-5811-C804-CB52-BB8788D3E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0666" y="4116202"/>
            <a:ext cx="2787288" cy="1715428"/>
          </a:xfrm>
          <a:prstGeom prst="rect">
            <a:avLst/>
          </a:prstGeom>
        </p:spPr>
      </p:pic>
      <p:pic>
        <p:nvPicPr>
          <p:cNvPr id="1028" name="Picture 4" descr="Arvind Kejriwal News: Delhi CM Arvind Kejriwal tests positive for Covid-19  - The Economic Times">
            <a:extLst>
              <a:ext uri="{FF2B5EF4-FFF2-40B4-BE49-F238E27FC236}">
                <a16:creationId xmlns:a16="http://schemas.microsoft.com/office/drawing/2014/main" id="{B31DDF2E-11ED-9702-F549-BA715466C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686" y="4116202"/>
            <a:ext cx="1787601" cy="134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rganization ">
            <a:extLst>
              <a:ext uri="{FF2B5EF4-FFF2-40B4-BE49-F238E27FC236}">
                <a16:creationId xmlns:a16="http://schemas.microsoft.com/office/drawing/2014/main" id="{91A110AE-5BC9-8B86-808A-B33075E7A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007" y="5749190"/>
            <a:ext cx="589935" cy="58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/>
          <a:lstStyle/>
          <a:p>
            <a:r>
              <a:rPr lang="en-US" altLang="zh-CN" dirty="0"/>
              <a:t>Introduction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4" y="3435545"/>
            <a:ext cx="5497936" cy="2001693"/>
          </a:xfrm>
        </p:spPr>
        <p:txBody>
          <a:bodyPr/>
          <a:lstStyle/>
          <a:p>
            <a:r>
              <a:rPr lang="en-US" sz="2000" dirty="0"/>
              <a:t>Arvind Kejriwal, a mechanical engineer turned politician, is the current Chief Minister of Delhi. He has been a notable figure in Indian politics since his involvement in the India Against Corruption movement in 2011.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193594"/>
            <a:ext cx="1041915" cy="112392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D246665A-6901-3F62-340A-A95E775ACA4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416754-08CF-F1C9-BF96-A5062F80F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366" y="4236218"/>
            <a:ext cx="2857500" cy="1638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D68415-9B36-1187-B40A-9DBC8212B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366" y="1526703"/>
            <a:ext cx="4260180" cy="25561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D40CBD-A879-77AA-A2C9-F0E9493BDC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30" t="-1802" r="17284" b="1802"/>
          <a:stretch/>
        </p:blipFill>
        <p:spPr>
          <a:xfrm>
            <a:off x="9691237" y="4206700"/>
            <a:ext cx="1222309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478CB64C-71AF-6B72-8069-000DD2505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 and Career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A2F9A05-8E79-46FF-1ABA-927EF2D69BC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Born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0532F467-8DBE-D445-0CF7-D5D242DAD66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200" y="2929823"/>
            <a:ext cx="1865376" cy="3295298"/>
          </a:xfrm>
        </p:spPr>
        <p:txBody>
          <a:bodyPr/>
          <a:lstStyle/>
          <a:p>
            <a:r>
              <a:rPr lang="en-US" altLang="zh-CN" dirty="0"/>
              <a:t>Born in Haryana on August 16,1968. Son of Gobind Ram Kejriwal and Gita Devi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48BF8F22-E288-84B0-03E9-82D678051D45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Schooling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BACB9342-C47E-6729-46BE-F10DBB78182A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3000303" y="2929823"/>
            <a:ext cx="1867186" cy="3295298"/>
          </a:xfrm>
        </p:spPr>
        <p:txBody>
          <a:bodyPr/>
          <a:lstStyle/>
          <a:p>
            <a:pPr lvl="0"/>
            <a:r>
              <a:rPr lang="en-US" altLang="zh-CN" dirty="0"/>
              <a:t>Completed schooling from Holy Child School at Sonipat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0C47E92-8875-E555-5480-8A9BAEE853A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Graduation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CD388C-8374-D810-DCE5-554B7E05F5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64216" y="2929823"/>
            <a:ext cx="1865376" cy="3285842"/>
          </a:xfrm>
        </p:spPr>
        <p:txBody>
          <a:bodyPr/>
          <a:lstStyle/>
          <a:p>
            <a:r>
              <a:rPr lang="en-US" altLang="zh-CN" dirty="0"/>
              <a:t>Completed Graduation from IIT, Kharagpur in mechanical engineering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B87AFF1A-EF07-5FBF-C582-29AE302A47D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Job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E62055F1-67DB-9D6D-ABE2-20C3B2514A43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326319" y="2929823"/>
            <a:ext cx="1865376" cy="3285842"/>
          </a:xfrm>
        </p:spPr>
        <p:txBody>
          <a:bodyPr/>
          <a:lstStyle/>
          <a:p>
            <a:r>
              <a:rPr lang="en-US" altLang="zh-CN" dirty="0"/>
              <a:t>Joined Tata Steel Company in Bihar (1989-1992)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9303DF4A-6DF5-9082-4ABE-2B0D5433359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Civil Servant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930742F-3693-100E-944F-A04AB5320145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88424" y="2929823"/>
            <a:ext cx="1879760" cy="3293043"/>
          </a:xfrm>
        </p:spPr>
        <p:txBody>
          <a:bodyPr/>
          <a:lstStyle/>
          <a:p>
            <a:r>
              <a:rPr lang="en-US" altLang="zh-CN" dirty="0"/>
              <a:t>Joined Indian Revenue Service as an Assistant Commissioner of Income Tax in New Delhi (1995- 2006)</a:t>
            </a:r>
          </a:p>
        </p:txBody>
      </p:sp>
      <p:sp>
        <p:nvSpPr>
          <p:cNvPr id="15" name="Slide Number Placeholder 13">
            <a:extLst>
              <a:ext uri="{FF2B5EF4-FFF2-40B4-BE49-F238E27FC236}">
                <a16:creationId xmlns:a16="http://schemas.microsoft.com/office/drawing/2014/main" id="{679DA676-802B-4F1C-F2D7-8AB7BA23BD93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85177ED-2E57-8FF5-AFD8-AA79A7B24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5392" y="2066625"/>
            <a:ext cx="10515600" cy="85953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pic>
        <p:nvPicPr>
          <p:cNvPr id="1028" name="Picture 4" descr="Tata Steel posts net loss of Rs 1,229 crore in Q3 - The Economic Times">
            <a:extLst>
              <a:ext uri="{FF2B5EF4-FFF2-40B4-BE49-F238E27FC236}">
                <a16:creationId xmlns:a16="http://schemas.microsoft.com/office/drawing/2014/main" id="{8CBD01F8-F57D-FE93-F0F9-EB7391A51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891" y="4768960"/>
            <a:ext cx="1687310" cy="126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1F7FE4-82D6-EDEB-AD7D-BC3AB1F70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6479" y="4780462"/>
            <a:ext cx="1265482" cy="1265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36D5EC-3EBD-A4DF-3777-6854DFA556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5900" y="4445744"/>
            <a:ext cx="1600200" cy="1600200"/>
          </a:xfrm>
          <a:prstGeom prst="rect">
            <a:avLst/>
          </a:prstGeom>
        </p:spPr>
      </p:pic>
      <p:pic>
        <p:nvPicPr>
          <p:cNvPr id="1032" name="Picture 8" descr="Holy Child Senior Secondary School in narender nagar,Sonepat - Best Senior  Secondary Schools in Sonepat - Justdial">
            <a:extLst>
              <a:ext uri="{FF2B5EF4-FFF2-40B4-BE49-F238E27FC236}">
                <a16:creationId xmlns:a16="http://schemas.microsoft.com/office/drawing/2014/main" id="{E145D3C8-DBF9-7986-A9C2-443EA1AF3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470" y="4353997"/>
            <a:ext cx="1691947" cy="169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eet the Kejriwals: The family behind the man who shook the nation - India  Today">
            <a:extLst>
              <a:ext uri="{FF2B5EF4-FFF2-40B4-BE49-F238E27FC236}">
                <a16:creationId xmlns:a16="http://schemas.microsoft.com/office/drawing/2014/main" id="{0AD31E6C-3361-0C40-E57B-DE171C4CAF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9" t="1283" r="19500" b="1031"/>
          <a:stretch/>
        </p:blipFill>
        <p:spPr bwMode="auto">
          <a:xfrm>
            <a:off x="910006" y="4615120"/>
            <a:ext cx="1721763" cy="143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021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87" y="2937745"/>
            <a:ext cx="4103062" cy="982509"/>
          </a:xfrm>
        </p:spPr>
        <p:txBody>
          <a:bodyPr/>
          <a:lstStyle/>
          <a:p>
            <a:r>
              <a:rPr lang="en-US" altLang="zh-CN" dirty="0"/>
              <a:t>Political Career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26387" y="1001183"/>
            <a:ext cx="2035277" cy="1319230"/>
          </a:xfrm>
        </p:spPr>
        <p:txBody>
          <a:bodyPr/>
          <a:lstStyle/>
          <a:p>
            <a:r>
              <a:rPr lang="en-US" dirty="0"/>
              <a:t>Volunteered with Missionaries of Charity with Ramakrishna Mission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06159" y="1001183"/>
            <a:ext cx="2035277" cy="1319230"/>
          </a:xfrm>
        </p:spPr>
        <p:txBody>
          <a:bodyPr/>
          <a:lstStyle/>
          <a:p>
            <a:r>
              <a:rPr lang="en-US" dirty="0"/>
              <a:t>Became prominent anti-corruption activist during IAC movement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305100" y="2844724"/>
            <a:ext cx="1913128" cy="1225547"/>
          </a:xfrm>
        </p:spPr>
        <p:txBody>
          <a:bodyPr/>
          <a:lstStyle/>
          <a:p>
            <a:r>
              <a:rPr lang="en-US" dirty="0"/>
              <a:t>Gained fame during the Jan Lokpal Bill campaign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Launched Aam Aadmi Party in 2012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36365" y="4562885"/>
            <a:ext cx="2393984" cy="1225547"/>
          </a:xfrm>
        </p:spPr>
        <p:txBody>
          <a:bodyPr/>
          <a:lstStyle/>
          <a:p>
            <a:r>
              <a:rPr lang="en-US" dirty="0"/>
              <a:t>3rd Term Chief Minister of Delhi(2013-2014,2015-2020,2020-)</a:t>
            </a:r>
          </a:p>
        </p:txBody>
      </p:sp>
      <p:pic>
        <p:nvPicPr>
          <p:cNvPr id="3080" name="Picture 8" descr="POSTERMALL Aap Logo Aaam Aadmi Party sl187 (Large Poster, 36x24 Inches,  Banner Media, Multicolor) : Amazon.in: Home &amp; Kitchen">
            <a:extLst>
              <a:ext uri="{FF2B5EF4-FFF2-40B4-BE49-F238E27FC236}">
                <a16:creationId xmlns:a16="http://schemas.microsoft.com/office/drawing/2014/main" id="{CF006778-8EEF-902E-3585-DF5BDCF7E3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0" t="3011" r="17062" b="4086"/>
          <a:stretch/>
        </p:blipFill>
        <p:spPr bwMode="auto">
          <a:xfrm>
            <a:off x="973394" y="1089947"/>
            <a:ext cx="1208887" cy="120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elhi Court Discharges CM Arvind Kejriwal In Defamation Case Over His  'Thulla' Remark">
            <a:extLst>
              <a:ext uri="{FF2B5EF4-FFF2-40B4-BE49-F238E27FC236}">
                <a16:creationId xmlns:a16="http://schemas.microsoft.com/office/drawing/2014/main" id="{CDDAC813-2452-7CAC-DA11-68EB9610AB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5" t="1329" r="234" b="3493"/>
          <a:stretch/>
        </p:blipFill>
        <p:spPr bwMode="auto">
          <a:xfrm>
            <a:off x="331286" y="4052801"/>
            <a:ext cx="4103063" cy="224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FA9173-F892-5C7D-99AF-4C5FFB153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1946882"/>
            <a:ext cx="5741993" cy="1199441"/>
          </a:xfrm>
        </p:spPr>
        <p:txBody>
          <a:bodyPr/>
          <a:lstStyle/>
          <a:p>
            <a:r>
              <a:rPr lang="en-US" altLang="zh-CN" dirty="0"/>
              <a:t>Kejriwal as Political Leader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2FD53DB-CD39-2575-F8BA-63488E8109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4631" y="3428999"/>
            <a:ext cx="4824787" cy="1998407"/>
          </a:xfrm>
        </p:spPr>
        <p:txBody>
          <a:bodyPr/>
          <a:lstStyle/>
          <a:p>
            <a:r>
              <a:rPr lang="en-US" altLang="zh-CN" sz="2000" dirty="0"/>
              <a:t>➤ Launched the Mohalla Clinics Program</a:t>
            </a:r>
          </a:p>
          <a:p>
            <a:r>
              <a:rPr lang="en-US" altLang="zh-CN" sz="2000" dirty="0"/>
              <a:t>➤ Implemented the Odd-Even scheme</a:t>
            </a:r>
          </a:p>
          <a:p>
            <a:r>
              <a:rPr lang="en-US" altLang="zh-CN" sz="2000" dirty="0"/>
              <a:t>➤ Launched online portal 'Delhi Dialogue</a:t>
            </a:r>
          </a:p>
        </p:txBody>
      </p:sp>
      <p:pic>
        <p:nvPicPr>
          <p:cNvPr id="39" name="Picture Placeholder 31">
            <a:extLst>
              <a:ext uri="{FF2B5EF4-FFF2-40B4-BE49-F238E27FC236}">
                <a16:creationId xmlns:a16="http://schemas.microsoft.com/office/drawing/2014/main" id="{6037332D-8714-C147-6E64-3654D8C5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965C5ABF-DCA7-6790-2E26-EE57DCD64900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FDF0C7-5732-ADFE-17FC-CC3726B60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0445" y="1171126"/>
            <a:ext cx="5752544" cy="451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533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473" y="2096891"/>
            <a:ext cx="5117162" cy="1325563"/>
          </a:xfrm>
        </p:spPr>
        <p:txBody>
          <a:bodyPr/>
          <a:lstStyle/>
          <a:p>
            <a:r>
              <a:rPr lang="en-US" altLang="zh-CN" dirty="0"/>
              <a:t>Kejriwal as Engineer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68850" y="3435546"/>
            <a:ext cx="6284516" cy="2060687"/>
          </a:xfrm>
        </p:spPr>
        <p:txBody>
          <a:bodyPr/>
          <a:lstStyle/>
          <a:p>
            <a:r>
              <a:rPr lang="en-US" sz="2000" dirty="0"/>
              <a:t>➤ Developed a software for the income tax department</a:t>
            </a:r>
          </a:p>
          <a:p>
            <a:r>
              <a:rPr lang="en-US" sz="2000" dirty="0"/>
              <a:t>➤ Innovated a road sweeping machine design</a:t>
            </a:r>
          </a:p>
          <a:p>
            <a:r>
              <a:rPr lang="en-US" sz="2000" dirty="0"/>
              <a:t>➤ Authored "Civil Services Examination: The Engineer's Ultimate Guide“ , “Swaraj”</a:t>
            </a:r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D246665A-6901-3F62-340A-A95E775ACA4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1B8B49-5703-BB85-E9CE-384DBBB05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418" y="3633018"/>
            <a:ext cx="4460343" cy="2442038"/>
          </a:xfrm>
          <a:prstGeom prst="rect">
            <a:avLst/>
          </a:prstGeom>
        </p:spPr>
      </p:pic>
      <p:pic>
        <p:nvPicPr>
          <p:cNvPr id="4098" name="Picture 2" descr="Amazon.com: Swaraj: 9789350295441: Kejriwal, Arvind: Books">
            <a:extLst>
              <a:ext uri="{FF2B5EF4-FFF2-40B4-BE49-F238E27FC236}">
                <a16:creationId xmlns:a16="http://schemas.microsoft.com/office/drawing/2014/main" id="{7E8C6DC1-9C1E-AC26-FE97-ED641DA5E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487" y="1133127"/>
            <a:ext cx="1526274" cy="244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EA93B4-CB31-E6F0-821E-A731275CB8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480" t="6193" r="13134" b="17406"/>
          <a:stretch/>
        </p:blipFill>
        <p:spPr>
          <a:xfrm>
            <a:off x="7192418" y="1133127"/>
            <a:ext cx="2915380" cy="244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926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E17942FE-65D3-7C03-B361-8DF125B81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697915"/>
            <a:ext cx="10515600" cy="1205058"/>
          </a:xfrm>
        </p:spPr>
        <p:txBody>
          <a:bodyPr/>
          <a:lstStyle/>
          <a:p>
            <a:r>
              <a:rPr lang="en-US" altLang="zh-CN" dirty="0"/>
              <a:t>Leadership traits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BD10CEB-2241-4246-B0F4-96E0DB642C4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36634" y="4185137"/>
            <a:ext cx="1845664" cy="481499"/>
          </a:xfrm>
        </p:spPr>
        <p:txBody>
          <a:bodyPr/>
          <a:lstStyle/>
          <a:p>
            <a:r>
              <a:rPr lang="en-US" altLang="zh-CN" sz="2000" dirty="0"/>
              <a:t>Willingness to experiment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8038ACE-740A-4AE7-A0B3-BEEA90495BD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924355" y="2901218"/>
            <a:ext cx="1911090" cy="363092"/>
          </a:xfrm>
        </p:spPr>
        <p:txBody>
          <a:bodyPr/>
          <a:lstStyle/>
          <a:p>
            <a:pPr lvl="0"/>
            <a:r>
              <a:rPr lang="en-US" altLang="zh-CN" sz="2000" dirty="0"/>
              <a:t>Transparency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D441F7A-4624-45D2-AE88-EEBA65185E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4957602" y="4835345"/>
            <a:ext cx="2276796" cy="769042"/>
          </a:xfrm>
        </p:spPr>
        <p:txBody>
          <a:bodyPr/>
          <a:lstStyle/>
          <a:p>
            <a:r>
              <a:rPr lang="en-US" altLang="zh-CN" sz="2200" dirty="0"/>
              <a:t>Decisiveness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EF68FE0-ADE3-4AB5-AC04-6C029B601AB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291519" y="4666636"/>
            <a:ext cx="2276796" cy="859093"/>
          </a:xfrm>
        </p:spPr>
        <p:txBody>
          <a:bodyPr/>
          <a:lstStyle/>
          <a:p>
            <a:r>
              <a:rPr lang="en-US" altLang="zh-CN" sz="2000" dirty="0"/>
              <a:t>Focus on people- centric policies</a:t>
            </a:r>
          </a:p>
          <a:p>
            <a:endParaRPr lang="en-US" altLang="zh-CN" sz="2000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5140B95D-A59E-4E6C-BF07-5DD5E0E818A0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429917" y="2728166"/>
            <a:ext cx="2379461" cy="1005917"/>
          </a:xfrm>
        </p:spPr>
        <p:txBody>
          <a:bodyPr/>
          <a:lstStyle/>
          <a:p>
            <a:r>
              <a:rPr lang="en-US" altLang="zh-CN" sz="2200" dirty="0"/>
              <a:t>Ability to connect with people</a:t>
            </a:r>
          </a:p>
          <a:p>
            <a:endParaRPr lang="en-US" altLang="zh-CN" dirty="0"/>
          </a:p>
        </p:txBody>
      </p:sp>
      <p:sp>
        <p:nvSpPr>
          <p:cNvPr id="15" name="Slide Number Placeholder 13">
            <a:extLst>
              <a:ext uri="{FF2B5EF4-FFF2-40B4-BE49-F238E27FC236}">
                <a16:creationId xmlns:a16="http://schemas.microsoft.com/office/drawing/2014/main" id="{F783E846-53E9-08B1-C781-088BBC6B548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2052" name="Picture 4" descr="Arvind Kejriwal comes down heavily on Congress in MP, promises 'end of  corruption' | Mint">
            <a:extLst>
              <a:ext uri="{FF2B5EF4-FFF2-40B4-BE49-F238E27FC236}">
                <a16:creationId xmlns:a16="http://schemas.microsoft.com/office/drawing/2014/main" id="{4B1AB817-5A95-62F1-4E76-C03BE548E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83" t="3441" r="16775"/>
          <a:stretch/>
        </p:blipFill>
        <p:spPr bwMode="auto">
          <a:xfrm>
            <a:off x="6281003" y="1994262"/>
            <a:ext cx="2021031" cy="168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906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4" name="Picture Placeholder 13" descr="People working in office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Picture Placeholder 15" descr="People in an office discussing work over a laptop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Picture Placeholder 17" descr="Layout of website design sketches on white pap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993E4D5-4AD0-4740-096D-6822944C8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Do you have any questions?</a:t>
            </a:r>
          </a:p>
          <a:p>
            <a:endParaRPr lang="en-US" dirty="0"/>
          </a:p>
        </p:txBody>
      </p:sp>
      <p:pic>
        <p:nvPicPr>
          <p:cNvPr id="28" name="Picture Placeholder 27" descr="Businesswoman reviewing sticky notes on a wall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Dark Presentation_win32_v5" id="{58BAEBF1-5D61-4C15-85CE-FF9951014D92}" vid="{276E4683-2F29-4A34-B0D2-95452F46AA5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4D5854E-F453-4846-A87D-6EF3DCF73E3E}">
  <ds:schemaRefs>
    <ds:schemaRef ds:uri="http://purl.org/dc/dcmitype/"/>
    <ds:schemaRef ds:uri="http://purl.org/dc/elements/1.1/"/>
    <ds:schemaRef ds:uri="71af3243-3dd4-4a8d-8c0d-dd76da1f02a5"/>
    <ds:schemaRef ds:uri="16c05727-aa75-4e4a-9b5f-8a80a1165891"/>
    <ds:schemaRef ds:uri="http://schemas.microsoft.com/sharepoint/v3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230e9df3-be65-4c73-a93b-d1236ebd677e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37AE0CD-4570-4F66-89CD-DDD19F091E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8C25491-3B09-4F3E-8C86-936D290E401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dark</Template>
  <TotalTime>146</TotalTime>
  <Words>291</Words>
  <Application>Microsoft Office PowerPoint</Application>
  <PresentationFormat>Widescreen</PresentationFormat>
  <Paragraphs>59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等线</vt:lpstr>
      <vt:lpstr>Abadi</vt:lpstr>
      <vt:lpstr>Arial</vt:lpstr>
      <vt:lpstr>Calibri</vt:lpstr>
      <vt:lpstr>Posterama Text Black</vt:lpstr>
      <vt:lpstr>Posterama Text SemiBold</vt:lpstr>
      <vt:lpstr>Custom</vt:lpstr>
      <vt:lpstr>Arvind Kejriwal: A Visionary Leader</vt:lpstr>
      <vt:lpstr>Introduction</vt:lpstr>
      <vt:lpstr>Education and Career</vt:lpstr>
      <vt:lpstr>Political Career</vt:lpstr>
      <vt:lpstr>Kejriwal as Political Leader</vt:lpstr>
      <vt:lpstr>Kejriwal as Engineer</vt:lpstr>
      <vt:lpstr>Leadership traits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Arvind Kejriwal: A Visionary Leader</dc:title>
  <dc:creator>MD NAHUL RAHMAN</dc:creator>
  <cp:lastModifiedBy>MD NAHUL RAHMAN</cp:lastModifiedBy>
  <cp:revision>4</cp:revision>
  <dcterms:created xsi:type="dcterms:W3CDTF">2023-10-11T15:31:19Z</dcterms:created>
  <dcterms:modified xsi:type="dcterms:W3CDTF">2023-10-12T19:12:51Z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